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77" r:id="rId10"/>
    <p:sldId id="270" r:id="rId11"/>
    <p:sldId id="263" r:id="rId12"/>
    <p:sldId id="264" r:id="rId13"/>
    <p:sldId id="265" r:id="rId14"/>
    <p:sldId id="266" r:id="rId15"/>
    <p:sldId id="267" r:id="rId16"/>
    <p:sldId id="269" r:id="rId17"/>
    <p:sldId id="271" r:id="rId18"/>
    <p:sldId id="272" r:id="rId19"/>
    <p:sldId id="276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F5"/>
    <a:srgbClr val="EE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94EC6-FAC2-4CC6-AE66-D0649AA906B3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311AB-124B-4E71-BF7A-20A6AFBE40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51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926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28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62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93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05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42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68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09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38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200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311AB-124B-4E71-BF7A-20A6AFBE409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430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13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45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65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3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0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52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35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8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7937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46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8B248-8A07-47AA-A6AE-849B84915C70}" type="datetimeFigureOut">
              <a:rPr lang="ru-RU" smtClean="0"/>
              <a:t>18.06.2019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36FF4-CC6B-4144-A4C3-71D1600A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13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Структура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03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Общая структура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Разделение разрабатываемой программы на модули – решение с запасом на будущее.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Преимуществом модульности является лёгкая масштабируемость.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2"/>
            <a:ext cx="5367902" cy="2314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Модульная структура программы: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solidFill>
                  <a:schemeClr val="accent5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Application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Editor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Compiler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solidFill>
                  <a:srgbClr val="C00000"/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Visualizer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b="1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9" y="4840958"/>
            <a:ext cx="5367904" cy="185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Каждый модуль в данной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системе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является самостоятельным.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0" name="Подзаголовок 2"/>
          <p:cNvSpPr txBox="1">
            <a:spLocks/>
          </p:cNvSpPr>
          <p:nvPr/>
        </p:nvSpPr>
        <p:spPr>
          <a:xfrm>
            <a:off x="6467281" y="6459681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Модульная структура проекта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80" y="1697181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1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E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ditor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реализующий инструменты и механизмы логического построения шейдеров.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137410"/>
            <a:ext cx="6403599" cy="30784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solidFill>
                  <a:schemeClr val="accent5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Управление процессами построения шейдеров.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доступных наборов данных пользователю.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переменными.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Подготовка данных для анализа и компиляции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Весь процесс построения логики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 выполняется в этом модуле. Он отвечает за общение и работу с пользователем. Предоставляет все необходимые графические составляющие для удобной работы с ним.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01" y="621263"/>
            <a:ext cx="4762500" cy="4762500"/>
          </a:xfrm>
          <a:prstGeom prst="rect">
            <a:avLst/>
          </a:prstGeom>
        </p:spPr>
      </p:pic>
      <p:sp>
        <p:nvSpPr>
          <p:cNvPr id="12" name="Подзаголовок 2"/>
          <p:cNvSpPr txBox="1">
            <a:spLocks/>
          </p:cNvSpPr>
          <p:nvPr/>
        </p:nvSpPr>
        <p:spPr>
          <a:xfrm>
            <a:off x="7159867" y="4988842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</a:t>
            </a:r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труктура редактора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469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Compiler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прослойку между программой и компиляторами.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1744823"/>
            <a:ext cx="6676308" cy="3753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solidFill>
                  <a:schemeClr val="accent5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: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Предоставление встроенного компилятора по умолчанию.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процессом компиляции.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Оповещение о состоянии компиляции.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информации о зарегистрированных компиляторах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71033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 реализует управление работой компилятора, находящегося в отдельном потоке. Предоставляет интерфейс запуска и остановки компилятора, а так же интерфейс оповещения о состоянии компиляции.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6931575" y="5367113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</a:t>
            </a:r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труктура компилятора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62" y="1097601"/>
            <a:ext cx="4269512" cy="42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6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Visualizer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графический интерфейс визуализации результата работы пользователя.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1950098"/>
            <a:ext cx="6683518" cy="3265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solidFill>
                  <a:schemeClr val="accent5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: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Отображение результата работы пользователя.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Установка пользовательских 3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D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моделей.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Предоставление механизмов управления сценой.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Реализация разных алгоритмов рендеринга изображения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 реализует графический интерфейс для вывода результатов работы пользователя на экран. Предоставляет возможность управлять состоянием сцены: изменение положения камеры и изменение целевого объекта.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7159867" y="4988842"/>
            <a:ext cx="4762500" cy="47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Структура </a:t>
            </a:r>
            <a:r>
              <a:rPr lang="ru-RU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визуализатора</a:t>
            </a:r>
            <a:endParaRPr lang="ru-RU" sz="1800" dirty="0">
              <a:solidFill>
                <a:schemeClr val="tx1">
                  <a:lumMod val="50000"/>
                  <a:lumOff val="50000"/>
                </a:schemeClr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82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Модуль - </a:t>
            </a:r>
            <a:r>
              <a:rPr lang="en-US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Application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Модуль, предоставляющий основной пользовательский интерфейс и связывающий другие модули.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8" y="2038739"/>
            <a:ext cx="6571552" cy="326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solidFill>
                  <a:schemeClr val="accent5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: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Пересылка данных между модулями.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графическим интерфейсом программы.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графическими интерфейсами модулей.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Управление проектами пользователей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5551714"/>
            <a:ext cx="11785209" cy="1147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Главный модуль, основной задачей которого является посредничество между функциональными модулями и управление их элементами управления.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22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Функциональность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5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Запуск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899909" cy="1097279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Работа программы начинается с её запуска. В начале работы пользователя приветствует диалоговое окно, в котором можно выбрать существующий или создать новый проект.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" y="2592439"/>
            <a:ext cx="5715798" cy="38105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70" y="2582501"/>
            <a:ext cx="5715798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5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Запуск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2656841" cy="5600697"/>
          </a:xfrm>
        </p:spPr>
        <p:txBody>
          <a:bodyPr>
            <a:normAutofit/>
          </a:bodyPr>
          <a:lstStyle/>
          <a:p>
            <a:pPr algn="l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После выбора существующего или создания нового проекта пользователя встречает сама программа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99" y="1040130"/>
            <a:ext cx="9224677" cy="56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76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Демонстрация работы программы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7" y="933061"/>
            <a:ext cx="5570375" cy="581121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12" y="933061"/>
            <a:ext cx="5955428" cy="581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8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Теория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532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Экономическое обоснование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73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Autofit/>
          </a:bodyPr>
          <a:lstStyle/>
          <a:p>
            <a:pPr algn="l"/>
            <a:r>
              <a:rPr lang="ru-RU" sz="52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Почему это выгодно?</a:t>
            </a:r>
            <a:endParaRPr lang="ru-RU" sz="52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8" y="977901"/>
            <a:ext cx="7622542" cy="280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Ускоряет процесс разработки: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</a:rPr>
              <a:t>в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ремя = деньги.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Ускоряет процесс модернизации и переноса с платформы на платформу.</a:t>
            </a: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Является кроссплатформенным решением – подходит для всех.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l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Масштабируемость – будущее под контролем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137158" y="3784600"/>
            <a:ext cx="11785209" cy="291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Вывод разрабатываемого программного обеспечения на рынок позволит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потребителям повысить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производительность труда при коммерческой и не коммерческой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разработке, непосредственно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связанной с компьютерной графикой. Увеличение эффективности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разработки экономически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выгодно для потребителя. Благодаря своей уникальности, эффективности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 своему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удобству разрабатываемое программное обеспечение способно занять и укрепить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своё место </a:t>
            </a:r>
            <a:r>
              <a:rPr lang="ru-RU" dirty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на рынке.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035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02024"/>
            <a:ext cx="12192000" cy="2360645"/>
          </a:xfrm>
          <a:noFill/>
          <a:ln>
            <a:noFill/>
          </a:ln>
          <a:effectLst>
            <a:outerShdw blurRad="50800" dist="50800" dir="5400000" algn="ctr" rotWithShape="0">
              <a:schemeClr val="tx1">
                <a:alpha val="66000"/>
              </a:scheme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Спасибо за внимание!</a:t>
            </a:r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/>
            </a:r>
            <a:b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</a:br>
            <a:r>
              <a:rPr lang="ru-RU" sz="6400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Пожалуйста, задавайте ваши вопросы!</a:t>
            </a:r>
            <a:endParaRPr lang="ru-RU" sz="6400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5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82062"/>
            <a:ext cx="12192000" cy="672318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Графический конвейер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" y="1040131"/>
            <a:ext cx="6880860" cy="5634990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Графический конвейер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это некоторое программно-аппаратное средство, которое преобразует описанные в виртуальном мире объекты в матрицу ячеек видеопамяти растрового дисплея.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72" y="1040131"/>
            <a:ext cx="471487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47572" y="6364606"/>
            <a:ext cx="471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Пример графического </a:t>
            </a:r>
            <a:r>
              <a:rPr lang="ru-RU" sz="1600" dirty="0" err="1" smtClean="0">
                <a:latin typeface="Helvetica" panose="00000500000000000000" pitchFamily="50" charset="0"/>
                <a:ea typeface="Helvetica" panose="00000500000000000000" pitchFamily="50" charset="0"/>
              </a:rPr>
              <a:t>конвейра</a:t>
            </a:r>
            <a:endParaRPr lang="ru-RU" sz="1600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96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Шейдер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программа, выполняемая на стороне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</a:rPr>
              <a:t>GPU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, заменяющая собой один из этапов графического конвейера. </a:t>
            </a: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1"/>
            <a:ext cx="11785208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Виды шейдеров: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Вершинный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для каждой вершины геометрии объекта. 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Геометрический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между вершинным и фрагментным шейдерами.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Пораждает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геометрию.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Фрагментный шейдер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выполняется для каждого пикселя результирующей матрицы изображения.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тесселяции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 упрощает или усложняет геометрию объекта.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72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93785"/>
            <a:ext cx="12192000" cy="660594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Шейдер - возможности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1202390"/>
            <a:ext cx="9354028" cy="52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7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Задачи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/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Цель проектирования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 предоставление простого и удобного решения для разработки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 для разных целевых платформ.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60" y="2331721"/>
            <a:ext cx="11785208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Решаемые задачи: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Проектирование логики шейдеров с помощью 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интерактивного визуального инструмента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Исключение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необходимости ручного написания текста </a:t>
            </a:r>
            <a:r>
              <a:rPr lang="ru-RU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шейдерных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программ.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Интуитивность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и 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простота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использования.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Кроссплатформенность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 – разработка на любой платформе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Мультиплатформенность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– разработка для любой платформы.</a:t>
            </a:r>
            <a:endParaRPr lang="ru-RU" dirty="0" smtClean="0">
              <a:latin typeface="Helvetica" panose="00000500000000000000" pitchFamily="50" charset="0"/>
              <a:ea typeface="Helvetica" panose="00000500000000000000" pitchFamily="50" charset="0"/>
            </a:endParaRPr>
          </a:p>
          <a:p>
            <a:pPr algn="just"/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448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россплатформенность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Кроссплатформенность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– решение, расширяющее круг потенциальных пользователей до максимума, так как пользователю не надо будет думать о смене платформы или ОС, чтобы начать использовать продукт.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9" y="2331721"/>
            <a:ext cx="6275363" cy="416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Целевые ОС: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dirty="0" smtClean="0">
                <a:solidFill>
                  <a:schemeClr val="accent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OS Windows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</a:rPr>
              <a:t>–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самое популярное семейство операционных систем.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err="1" smtClean="0">
                <a:solidFill>
                  <a:srgbClr val="C00000"/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macOS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–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операционная система, развиваемая и продвигаемая компанией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Apple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solidFill>
                  <a:srgbClr val="00B050"/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Linux</a:t>
            </a:r>
            <a:r>
              <a:rPr lang="ru-RU" b="1" dirty="0" smtClean="0">
                <a:solidFill>
                  <a:srgbClr val="00B050"/>
                </a:solidFill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дистрибутивы 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–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в большинстве своём бесплатные решения, построенные на ядре 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Linux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r>
              <a:rPr lang="en-US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Популярны среди сообщества программистов.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9" y="2331721"/>
            <a:ext cx="4216057" cy="42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0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err="1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Мультиплатформенность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Зачем использовать несколько разных решений для разных целевых платформ, если можно использовать одно? </a:t>
            </a:r>
            <a:r>
              <a:rPr lang="ru-RU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Мультиплатформенная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разработка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в рамках одного решения ускоряет процесс развёртывания решения на разных целевых платформах!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9" y="2331721"/>
            <a:ext cx="6275363" cy="328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Целевые платформы: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WEB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Популярные 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OS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Unity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Unreal Engine.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Blender.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 много другое.</a:t>
            </a:r>
            <a:endParaRPr lang="ru-RU" b="1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37159" y="5809664"/>
            <a:ext cx="11785209" cy="10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Список целевых платформ можно легко пополнить, добавив новый компонент к существующей программе.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70" y="2114403"/>
            <a:ext cx="414909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6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105508"/>
            <a:ext cx="12192000" cy="648872"/>
          </a:xfrm>
          <a:noFill/>
          <a:effectLst>
            <a:outerShdw blurRad="50800" dist="38100" dir="5220000" algn="t" rotWithShape="0">
              <a:prstClr val="black">
                <a:alpha val="35000"/>
              </a:prstClr>
            </a:outerShdw>
          </a:effectLst>
        </p:spPr>
        <p:txBody>
          <a:bodyPr anchor="ctr">
            <a:normAutofit fontScale="90000"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  <a:latin typeface="Helvetica" panose="00000500000000000000" pitchFamily="50" charset="0"/>
                <a:ea typeface="Helvetica" panose="00000500000000000000" pitchFamily="50" charset="0"/>
              </a:rPr>
              <a:t>Аналоги</a:t>
            </a:r>
            <a:endParaRPr lang="ru-RU" dirty="0">
              <a:solidFill>
                <a:schemeClr val="bg1"/>
              </a:solidFill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59" y="1040131"/>
            <a:ext cx="11785209" cy="1097279"/>
          </a:xfrm>
        </p:spPr>
        <p:txBody>
          <a:bodyPr>
            <a:normAutofit fontScale="92500"/>
          </a:bodyPr>
          <a:lstStyle/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Зачем использовать несколько разных решений для разных целевых платформ, если можно использовать одно? </a:t>
            </a:r>
            <a:r>
              <a:rPr lang="ru-RU" b="1" dirty="0" err="1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Мультиплатформенная</a:t>
            </a: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разработка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 в рамках одного решения ускоряет процесс развёртывания решения на разных целевых платформах! 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37159" y="2331721"/>
            <a:ext cx="6275363" cy="328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Целевые платформы: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</a:rPr>
              <a:t>WEB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Популярные </a:t>
            </a: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OS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Unity</a:t>
            </a:r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.</a:t>
            </a:r>
            <a:endParaRPr lang="en-US" dirty="0" smtClean="0">
              <a:latin typeface="Helvetica" panose="00000500000000000000" pitchFamily="50" charset="0"/>
              <a:ea typeface="Helvetica" panose="00000500000000000000" pitchFamily="50" charset="0"/>
              <a:sym typeface="Symbol" panose="05050102010706020507" pitchFamily="18" charset="2"/>
            </a:endParaRP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Unreal Engine.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en-US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Blender.</a:t>
            </a:r>
          </a:p>
          <a:p>
            <a:pPr indent="539750" algn="just">
              <a:buFont typeface="Symbol" panose="05050102010706020507" pitchFamily="18" charset="2"/>
              <a:buChar char=""/>
            </a:pPr>
            <a:r>
              <a:rPr lang="ru-RU" b="1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И много другое.</a:t>
            </a:r>
            <a:endParaRPr lang="ru-RU" b="1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37159" y="5809664"/>
            <a:ext cx="11785209" cy="1048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Helvetica" panose="00000500000000000000" pitchFamily="50" charset="0"/>
                <a:ea typeface="Helvetica" panose="00000500000000000000" pitchFamily="50" charset="0"/>
                <a:sym typeface="Symbol" panose="05050102010706020507" pitchFamily="18" charset="2"/>
              </a:rPr>
              <a:t>Список целевых платформ можно легко пополнить, добавив новый компонент к существующей программе.</a:t>
            </a:r>
            <a:endParaRPr lang="ru-RU" dirty="0">
              <a:latin typeface="Helvetica" panose="00000500000000000000" pitchFamily="50" charset="0"/>
              <a:ea typeface="Helvetica" panose="00000500000000000000" pitchFamily="50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70" y="2114403"/>
            <a:ext cx="4149090" cy="41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9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796</Words>
  <Application>Microsoft Office PowerPoint</Application>
  <PresentationFormat>Широкоэкранный</PresentationFormat>
  <Paragraphs>116</Paragraphs>
  <Slides>22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Symbol</vt:lpstr>
      <vt:lpstr>Тема Office</vt:lpstr>
      <vt:lpstr>Презентация PowerPoint</vt:lpstr>
      <vt:lpstr>Теория</vt:lpstr>
      <vt:lpstr>Графический конвейер</vt:lpstr>
      <vt:lpstr>Шейдер</vt:lpstr>
      <vt:lpstr>Шейдер - возможности</vt:lpstr>
      <vt:lpstr>Задачи</vt:lpstr>
      <vt:lpstr>Кроссплатформенность</vt:lpstr>
      <vt:lpstr>Мультиплатформенность</vt:lpstr>
      <vt:lpstr>Аналоги</vt:lpstr>
      <vt:lpstr>Структура</vt:lpstr>
      <vt:lpstr>Общая структура программы</vt:lpstr>
      <vt:lpstr>Модуль - Editor</vt:lpstr>
      <vt:lpstr>Модуль - Compiler</vt:lpstr>
      <vt:lpstr>Модуль - Visualizer</vt:lpstr>
      <vt:lpstr>Модуль - Application</vt:lpstr>
      <vt:lpstr>Функциональность</vt:lpstr>
      <vt:lpstr>Запуск программы</vt:lpstr>
      <vt:lpstr>Запуск программы</vt:lpstr>
      <vt:lpstr>Демонстрация работы программы</vt:lpstr>
      <vt:lpstr>Экономическое обоснование</vt:lpstr>
      <vt:lpstr>Почему это выгодно?</vt:lpstr>
      <vt:lpstr>Спасибо за внимание! Пожалуйста, задавайте ваши вопросы!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Пушков</dc:creator>
  <cp:lastModifiedBy>Андрей Пушков</cp:lastModifiedBy>
  <cp:revision>59</cp:revision>
  <dcterms:created xsi:type="dcterms:W3CDTF">2019-06-17T16:41:08Z</dcterms:created>
  <dcterms:modified xsi:type="dcterms:W3CDTF">2019-06-18T07:53:59Z</dcterms:modified>
</cp:coreProperties>
</file>